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63" r:id="rId10"/>
    <p:sldId id="257" r:id="rId11"/>
    <p:sldId id="264" r:id="rId12"/>
    <p:sldId id="265" r:id="rId13"/>
    <p:sldId id="266" r:id="rId14"/>
    <p:sldId id="267" r:id="rId15"/>
    <p:sldId id="268" r:id="rId16"/>
    <p:sldId id="269" r:id="rId17"/>
    <p:sldId id="270" r:id="rId18"/>
    <p:sldId id="271" r:id="rId19"/>
    <p:sldId id="272" r:id="rId20"/>
    <p:sldId id="273" r:id="rId21"/>
    <p:sldId id="274" r:id="rId22"/>
    <p:sldId id="290" r:id="rId23"/>
    <p:sldId id="291" r:id="rId24"/>
    <p:sldId id="275" r:id="rId25"/>
    <p:sldId id="276" r:id="rId26"/>
    <p:sldId id="277" r:id="rId27"/>
    <p:sldId id="278" r:id="rId28"/>
    <p:sldId id="279" r:id="rId29"/>
    <p:sldId id="280" r:id="rId30"/>
    <p:sldId id="281" r:id="rId31"/>
    <p:sldId id="292" r:id="rId32"/>
    <p:sldId id="293" r:id="rId33"/>
    <p:sldId id="294" r:id="rId34"/>
    <p:sldId id="295" r:id="rId35"/>
    <p:sldId id="296" r:id="rId36"/>
    <p:sldId id="297" r:id="rId37"/>
    <p:sldId id="298" r:id="rId38"/>
    <p:sldId id="299" r:id="rId39"/>
    <p:sldId id="300" r:id="rId40"/>
    <p:sldId id="301" r:id="rId41"/>
    <p:sldId id="302" r:id="rId42"/>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74E4D0-C3D9-48D2-9C32-1398D92CCCA2}" type="datetimeFigureOut">
              <a:rPr lang="ms-MY" smtClean="0"/>
              <a:t>22/01/2015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3C76BC4-D1F4-47ED-8506-0A1FC932B40D}" type="slidenum">
              <a:rPr lang="ms-MY" smtClean="0"/>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74E4D0-C3D9-48D2-9C32-1398D92CCCA2}" type="datetimeFigureOut">
              <a:rPr lang="ms-MY" smtClean="0"/>
              <a:t>22/01/2015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3C76BC4-D1F4-47ED-8506-0A1FC932B40D}" type="slidenum">
              <a:rPr lang="ms-MY" smtClean="0"/>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74E4D0-C3D9-48D2-9C32-1398D92CCCA2}" type="datetimeFigureOut">
              <a:rPr lang="ms-MY" smtClean="0"/>
              <a:t>22/01/2015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3C76BC4-D1F4-47ED-8506-0A1FC932B40D}" type="slidenum">
              <a:rPr lang="ms-MY" smtClean="0"/>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218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819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365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563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918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666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041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4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74E4D0-C3D9-48D2-9C32-1398D92CCCA2}" type="datetimeFigureOut">
              <a:rPr lang="ms-MY" smtClean="0"/>
              <a:t>22/01/2015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3C76BC4-D1F4-47ED-8506-0A1FC932B40D}" type="slidenum">
              <a:rPr lang="ms-MY" smtClean="0"/>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821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538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1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22/01/2015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31864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22/01/2015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61648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22/01/2015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92272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22/01/2015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7029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22/01/2015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90983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22/01/2015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49664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22/01/2015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3364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4E4D0-C3D9-48D2-9C32-1398D92CCCA2}" type="datetimeFigureOut">
              <a:rPr lang="ms-MY" smtClean="0"/>
              <a:t>22/01/2015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3C76BC4-D1F4-47ED-8506-0A1FC932B40D}" type="slidenum">
              <a:rPr lang="ms-MY" smtClean="0"/>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22/01/2015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4898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22/01/2015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75992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22/01/2015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34786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22/01/2015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00671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EE4D59FA-DE97-4C60-97FB-4964EA3D80A8}" type="datetimeFigureOut">
              <a:rPr lang="ms-MY" smtClean="0">
                <a:solidFill>
                  <a:prstClr val="black">
                    <a:tint val="75000"/>
                  </a:prstClr>
                </a:solidFill>
              </a:rPr>
              <a:pPr/>
              <a:t>22/01/2015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C0148F2-50E7-476E-898A-27DE960DB01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61195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E4D59FA-DE97-4C60-97FB-4964EA3D80A8}" type="datetimeFigureOut">
              <a:rPr lang="ms-MY" smtClean="0">
                <a:solidFill>
                  <a:prstClr val="black">
                    <a:tint val="75000"/>
                  </a:prstClr>
                </a:solidFill>
              </a:rPr>
              <a:pPr/>
              <a:t>22/01/2015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C0148F2-50E7-476E-898A-27DE960DB01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32463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D59FA-DE97-4C60-97FB-4964EA3D80A8}" type="datetimeFigureOut">
              <a:rPr lang="ms-MY" smtClean="0">
                <a:solidFill>
                  <a:prstClr val="black">
                    <a:tint val="75000"/>
                  </a:prstClr>
                </a:solidFill>
              </a:rPr>
              <a:pPr/>
              <a:t>22/01/2015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C0148F2-50E7-476E-898A-27DE960DB01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41895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EE4D59FA-DE97-4C60-97FB-4964EA3D80A8}" type="datetimeFigureOut">
              <a:rPr lang="ms-MY" smtClean="0">
                <a:solidFill>
                  <a:prstClr val="black">
                    <a:tint val="75000"/>
                  </a:prstClr>
                </a:solidFill>
              </a:rPr>
              <a:pPr/>
              <a:t>22/01/2015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C0148F2-50E7-476E-898A-27DE960DB01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79517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EE4D59FA-DE97-4C60-97FB-4964EA3D80A8}" type="datetimeFigureOut">
              <a:rPr lang="ms-MY" smtClean="0">
                <a:solidFill>
                  <a:prstClr val="black">
                    <a:tint val="75000"/>
                  </a:prstClr>
                </a:solidFill>
              </a:rPr>
              <a:pPr/>
              <a:t>22/01/2015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C0148F2-50E7-476E-898A-27DE960DB01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50278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EE4D59FA-DE97-4C60-97FB-4964EA3D80A8}" type="datetimeFigureOut">
              <a:rPr lang="ms-MY" smtClean="0">
                <a:solidFill>
                  <a:prstClr val="black">
                    <a:tint val="75000"/>
                  </a:prstClr>
                </a:solidFill>
              </a:rPr>
              <a:pPr/>
              <a:t>22/01/2015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C0148F2-50E7-476E-898A-27DE960DB01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6259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74E4D0-C3D9-48D2-9C32-1398D92CCCA2}" type="datetimeFigureOut">
              <a:rPr lang="ms-MY" smtClean="0"/>
              <a:t>22/01/2015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3C76BC4-D1F4-47ED-8506-0A1FC932B40D}" type="slidenum">
              <a:rPr lang="ms-MY" smtClean="0"/>
              <a:t>‹#›</a:t>
            </a:fld>
            <a:endParaRPr lang="ms-MY"/>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D59FA-DE97-4C60-97FB-4964EA3D80A8}" type="datetimeFigureOut">
              <a:rPr lang="ms-MY" smtClean="0">
                <a:solidFill>
                  <a:prstClr val="black">
                    <a:tint val="75000"/>
                  </a:prstClr>
                </a:solidFill>
              </a:rPr>
              <a:pPr/>
              <a:t>22/01/2015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C0148F2-50E7-476E-898A-27DE960DB01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16782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D59FA-DE97-4C60-97FB-4964EA3D80A8}" type="datetimeFigureOut">
              <a:rPr lang="ms-MY" smtClean="0">
                <a:solidFill>
                  <a:prstClr val="black">
                    <a:tint val="75000"/>
                  </a:prstClr>
                </a:solidFill>
              </a:rPr>
              <a:pPr/>
              <a:t>22/01/2015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C0148F2-50E7-476E-898A-27DE960DB01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74575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D59FA-DE97-4C60-97FB-4964EA3D80A8}" type="datetimeFigureOut">
              <a:rPr lang="ms-MY" smtClean="0">
                <a:solidFill>
                  <a:prstClr val="black">
                    <a:tint val="75000"/>
                  </a:prstClr>
                </a:solidFill>
              </a:rPr>
              <a:pPr/>
              <a:t>22/01/2015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C0148F2-50E7-476E-898A-27DE960DB01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18406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E4D59FA-DE97-4C60-97FB-4964EA3D80A8}" type="datetimeFigureOut">
              <a:rPr lang="ms-MY" smtClean="0">
                <a:solidFill>
                  <a:prstClr val="black">
                    <a:tint val="75000"/>
                  </a:prstClr>
                </a:solidFill>
              </a:rPr>
              <a:pPr/>
              <a:t>22/01/2015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C0148F2-50E7-476E-898A-27DE960DB01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66578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E4D59FA-DE97-4C60-97FB-4964EA3D80A8}" type="datetimeFigureOut">
              <a:rPr lang="ms-MY" smtClean="0">
                <a:solidFill>
                  <a:prstClr val="black">
                    <a:tint val="75000"/>
                  </a:prstClr>
                </a:solidFill>
              </a:rPr>
              <a:pPr/>
              <a:t>22/01/2015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C0148F2-50E7-476E-898A-27DE960DB01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4220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74E4D0-C3D9-48D2-9C32-1398D92CCCA2}" type="datetimeFigureOut">
              <a:rPr lang="ms-MY" smtClean="0"/>
              <a:t>22/01/2015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F3C76BC4-D1F4-47ED-8506-0A1FC932B40D}" type="slidenum">
              <a:rPr lang="ms-MY" smtClean="0"/>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74E4D0-C3D9-48D2-9C32-1398D92CCCA2}" type="datetimeFigureOut">
              <a:rPr lang="ms-MY" smtClean="0"/>
              <a:t>22/01/2015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F3C76BC4-D1F4-47ED-8506-0A1FC932B40D}" type="slidenum">
              <a:rPr lang="ms-MY" smtClean="0"/>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4E4D0-C3D9-48D2-9C32-1398D92CCCA2}" type="datetimeFigureOut">
              <a:rPr lang="ms-MY" smtClean="0"/>
              <a:t>22/01/2015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F3C76BC4-D1F4-47ED-8506-0A1FC932B40D}" type="slidenum">
              <a:rPr lang="ms-MY" smtClean="0"/>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4E4D0-C3D9-48D2-9C32-1398D92CCCA2}" type="datetimeFigureOut">
              <a:rPr lang="ms-MY" smtClean="0"/>
              <a:t>22/01/2015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3C76BC4-D1F4-47ED-8506-0A1FC932B40D}" type="slidenum">
              <a:rPr lang="ms-MY" smtClean="0"/>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4E4D0-C3D9-48D2-9C32-1398D92CCCA2}" type="datetimeFigureOut">
              <a:rPr lang="ms-MY" smtClean="0"/>
              <a:t>22/01/2015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3C76BC4-D1F4-47ED-8506-0A1FC932B40D}" type="slidenum">
              <a:rPr lang="ms-MY" smtClean="0"/>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4E4D0-C3D9-48D2-9C32-1398D92CCCA2}" type="datetimeFigureOut">
              <a:rPr lang="ms-MY" smtClean="0"/>
              <a:t>22/01/2015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76BC4-D1F4-47ED-8506-0A1FC932B40D}" type="slidenum">
              <a:rPr lang="ms-MY" smtClean="0"/>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038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22/01/2015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38195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D59FA-DE97-4C60-97FB-4964EA3D80A8}" type="datetimeFigureOut">
              <a:rPr lang="ms-MY" smtClean="0">
                <a:solidFill>
                  <a:prstClr val="black">
                    <a:tint val="75000"/>
                  </a:prstClr>
                </a:solidFill>
              </a:rPr>
              <a:pPr/>
              <a:t>22/01/2015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148F2-50E7-476E-898A-27DE960DB01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082836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76200" y="4063131"/>
            <a:ext cx="8991600" cy="2462213"/>
          </a:xfrm>
          <a:prstGeom prst="rect">
            <a:avLst/>
          </a:prstGeom>
          <a:solidFill>
            <a:srgbClr val="00B0F0">
              <a:alpha val="43000"/>
            </a:srgbClr>
          </a:solidFill>
        </p:spPr>
        <p:txBody>
          <a:bodyPr wrap="square">
            <a:spAutoFit/>
          </a:bodyPr>
          <a:lstStyle/>
          <a:p>
            <a:pPr algn="ct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bahawa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bani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Israil</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berpecah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tujuh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puluh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dua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(72)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puak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manakala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umatku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berpecah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tujuh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puluh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tiga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(73)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puak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kesemuanya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masuk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neraka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kecuali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puak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Lalu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para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sahabat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bertanya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siapakah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Rasulullah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Baginda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menjawab</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golongan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berpegang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ajaranku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para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sahabatku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p:txBody>
      </p:sp>
      <p:sp>
        <p:nvSpPr>
          <p:cNvPr id="4" name="Rectangle 3"/>
          <p:cNvSpPr/>
          <p:nvPr/>
        </p:nvSpPr>
        <p:spPr>
          <a:xfrm>
            <a:off x="937789" y="246707"/>
            <a:ext cx="7214246" cy="553998"/>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79512" y="1234495"/>
            <a:ext cx="8816280" cy="2431435"/>
          </a:xfrm>
          <a:prstGeom prst="rect">
            <a:avLst/>
          </a:prstGeom>
          <a:solidFill>
            <a:schemeClr val="bg1">
              <a:alpha val="49000"/>
            </a:scheme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وَإِنَّ بَنِيْ إِسْرَائِيْلَ تَفَرَّقَتْ عَلَى ثِنْتَيْنِ وَسَبْعِيْنَ مِلَّةً، وَتَفْتَرِقُ أُمَّتِيْ عَلَى ثَلاَثٍ وَسَبْعِيْنَ مِلَّةً، كُلُّهُمْ فِي النَّارِ إِلاَّ مِلَّةً وَاحِدَةً، قَالُوْا وَمَا هِيَ يَا رَسُوْلَ اللهِ؟ قَالَ : مَا أَنَا عَلَيْهِ وَأَصْحَابِيْ" </a:t>
            </a:r>
            <a:endParaRPr lang="en-US"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الترمذي)</a:t>
            </a:r>
            <a:endParaRPr lang="ms-MY"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1115616" y="260648"/>
            <a:ext cx="6787901" cy="553998"/>
          </a:xfrm>
          <a:prstGeom prst="rect">
            <a:avLst/>
          </a:prstGeom>
        </p:spPr>
        <p:txBody>
          <a:bodyPr wrap="square">
            <a:spAutoFit/>
          </a:bodyPr>
          <a:lstStyle/>
          <a:p>
            <a:pPr lvl="0" algn="ct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Rumusan</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para</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ulama</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a:t>
            </a:r>
            <a:endParaRPr lang="en-US" sz="3000" b="1"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3"/>
          <p:cNvSpPr/>
          <p:nvPr/>
        </p:nvSpPr>
        <p:spPr>
          <a:xfrm>
            <a:off x="726112" y="1397617"/>
            <a:ext cx="3322740" cy="186308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chemeClr val="tx1"/>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Sesiapa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yang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mengikuti</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sunnah</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Rasulullah</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SAW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dan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para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sahabat</a:t>
            </a:r>
            <a:endParaRPr kumimoji="0" lang="en-MY" sz="2400" b="1"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5" name="Freeform 4"/>
          <p:cNvSpPr/>
          <p:nvPr/>
        </p:nvSpPr>
        <p:spPr>
          <a:xfrm>
            <a:off x="5004048" y="1408810"/>
            <a:ext cx="3528392" cy="186308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solidFill>
            <a:srgbClr val="92D050"/>
          </a:solidFill>
          <a:ln w="38100" cap="flat" cmpd="sng" algn="ctr">
            <a:solidFill>
              <a:schemeClr val="tx1"/>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spcBef>
                <a:spcPct val="0"/>
              </a:spcBef>
              <a:spcAft>
                <a:spcPct val="35000"/>
              </a:spcAft>
            </a:pPr>
            <a:r>
              <a:rPr lang="ms-MY"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Golongan ahli sunnah wal jamah</a:t>
            </a:r>
          </a:p>
        </p:txBody>
      </p:sp>
      <p:sp>
        <p:nvSpPr>
          <p:cNvPr id="6" name="Right Arrow 5"/>
          <p:cNvSpPr/>
          <p:nvPr/>
        </p:nvSpPr>
        <p:spPr>
          <a:xfrm>
            <a:off x="4022394" y="1480818"/>
            <a:ext cx="1008112" cy="963669"/>
          </a:xfrm>
          <a:prstGeom prst="rightArrow">
            <a:avLst/>
          </a:prstGeom>
          <a:solidFill>
            <a:srgbClr val="00B05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1"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Freeform 6"/>
          <p:cNvSpPr/>
          <p:nvPr/>
        </p:nvSpPr>
        <p:spPr>
          <a:xfrm>
            <a:off x="755576" y="3570951"/>
            <a:ext cx="3322740" cy="186308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chemeClr val="tx1"/>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3200" b="1" dirty="0" err="1" smtClean="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a:rPr>
              <a:t>Selainnya</a:t>
            </a:r>
            <a:r>
              <a:rPr lang="en-US" sz="4000" b="1" dirty="0" smtClean="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a:rPr>
              <a:t>…?</a:t>
            </a:r>
            <a:endParaRPr kumimoji="0" lang="en-MY" sz="4000" b="1" i="0" u="none" strike="noStrike" kern="1200" cap="none" spc="0" normalizeH="0" baseline="0" noProof="0" dirty="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8" name="Freeform 7"/>
          <p:cNvSpPr/>
          <p:nvPr/>
        </p:nvSpPr>
        <p:spPr>
          <a:xfrm>
            <a:off x="5033512" y="3582144"/>
            <a:ext cx="3498928" cy="186308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solidFill>
            <a:schemeClr val="bg2">
              <a:lumMod val="50000"/>
            </a:schemeClr>
          </a:solidFill>
          <a:ln w="38100" cap="flat" cmpd="sng" algn="ctr">
            <a:solidFill>
              <a:schemeClr val="tx1"/>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ms-MY"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Golongan yang menyeleweng dan sesat.</a:t>
            </a:r>
            <a:endParaRPr kumimoji="0" lang="en-MY" sz="2400" b="1"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9" name="Right Arrow 8"/>
          <p:cNvSpPr/>
          <p:nvPr/>
        </p:nvSpPr>
        <p:spPr>
          <a:xfrm>
            <a:off x="4051858" y="3654152"/>
            <a:ext cx="1008112" cy="963669"/>
          </a:xfrm>
          <a:prstGeom prst="rightArrow">
            <a:avLst/>
          </a:prstGeom>
          <a:solidFill>
            <a:srgbClr val="00B05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1"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4355977" y="2046614"/>
            <a:ext cx="4104456" cy="1497687"/>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244600" fontAlgn="auto">
              <a:lnSpc>
                <a:spcPct val="90000"/>
              </a:lnSpc>
              <a:spcAft>
                <a:spcPct val="35000"/>
              </a:spcAft>
              <a:defRPr/>
            </a:pPr>
            <a:r>
              <a:rPr lang="sv-SE" sz="24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Disusun sebagai satu ilmu yang dinamakan </a:t>
            </a:r>
          </a:p>
          <a:p>
            <a:pPr algn="ctr" defTabSz="1244600" fontAlgn="auto">
              <a:lnSpc>
                <a:spcPct val="90000"/>
              </a:lnSpc>
              <a:spcAft>
                <a:spcPct val="35000"/>
              </a:spcAft>
              <a:defRPr/>
            </a:pPr>
            <a:r>
              <a:rPr lang="sv-SE" sz="2400" dirty="0" smtClean="0">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rPr>
              <a:t>Ilmu Tauhid </a:t>
            </a:r>
          </a:p>
        </p:txBody>
      </p:sp>
      <p:sp>
        <p:nvSpPr>
          <p:cNvPr id="4" name="Rectangle 3"/>
          <p:cNvSpPr/>
          <p:nvPr/>
        </p:nvSpPr>
        <p:spPr>
          <a:xfrm>
            <a:off x="2267744" y="4336389"/>
            <a:ext cx="5076565" cy="916110"/>
          </a:xfrm>
          <a:prstGeom prst="rect">
            <a:avLst/>
          </a:prstGeom>
          <a:solidFill>
            <a:schemeClr val="accent2">
              <a:lumMod val="60000"/>
              <a:lumOff val="40000"/>
            </a:schemeClr>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إمام أَبُو الْحَسَنِ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الْأَشْعَرِيِّ.</a:t>
            </a:r>
            <a:endParaRPr lang="en-MY" sz="44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Pentagon 4"/>
          <p:cNvSpPr/>
          <p:nvPr/>
        </p:nvSpPr>
        <p:spPr>
          <a:xfrm>
            <a:off x="467544" y="1343020"/>
            <a:ext cx="4104456" cy="1804293"/>
          </a:xfrm>
          <a:prstGeom prst="homePlate">
            <a:avLst/>
          </a:prstGeom>
          <a:solidFill>
            <a:srgbClr val="00B0F0"/>
          </a:solidFill>
          <a:ln w="25400" cap="flat" cmpd="sng" algn="ctr">
            <a:solidFill>
              <a:sysClr val="window" lastClr="FFFFFF"/>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3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Berakar umbi dari ajaran yang di bawa oleh Rasulullah SAW dan para sahabat </a:t>
            </a:r>
            <a:endParaRPr lang="en-MY" sz="23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6" name="Rectangle 5"/>
          <p:cNvSpPr/>
          <p:nvPr/>
        </p:nvSpPr>
        <p:spPr>
          <a:xfrm>
            <a:off x="971600" y="87917"/>
            <a:ext cx="7214246"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Perkembangan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susur</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galur</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ajaran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ahli</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sunnah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wal</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jamaah</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7" name="Rectangle 6"/>
          <p:cNvSpPr/>
          <p:nvPr/>
        </p:nvSpPr>
        <p:spPr>
          <a:xfrm>
            <a:off x="2267745" y="5537226"/>
            <a:ext cx="5076565" cy="916110"/>
          </a:xfrm>
          <a:prstGeom prst="rect">
            <a:avLst/>
          </a:prstGeom>
          <a:solidFill>
            <a:schemeClr val="accent4">
              <a:lumMod val="60000"/>
              <a:lumOff val="40000"/>
            </a:schemeClr>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إمام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أَبُوْ مَنْصُوْرِ الْمَاتُرِيْدِيِّ.</a:t>
            </a:r>
            <a:endParaRPr lang="en-MY" sz="44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611560" y="116632"/>
            <a:ext cx="7848872" cy="1015663"/>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Kewajipan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mempertahankan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4540250" y="1343078"/>
            <a:ext cx="4280222" cy="2069563"/>
          </a:xfrm>
          <a:prstGeom prst="snip2SameRect">
            <a:avLst>
              <a:gd name="adj1" fmla="val 8485"/>
              <a:gd name="adj2" fmla="val 9546"/>
            </a:avLst>
          </a:prstGeom>
          <a:solidFill>
            <a:schemeClr val="tx2">
              <a:lumMod val="60000"/>
              <a:lumOff val="40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Pembelajaran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ilmu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tauhid</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bersumberkan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Al-Quran, as-</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Sunnah</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ijma</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qias</a:t>
            </a:r>
            <a:endParaRPr lang="ms-MY"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Snip Same Side Corner Rectangle 4"/>
          <p:cNvSpPr/>
          <p:nvPr/>
        </p:nvSpPr>
        <p:spPr>
          <a:xfrm>
            <a:off x="368583" y="1343078"/>
            <a:ext cx="3699361" cy="2069563"/>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Berpegang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teguh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akidah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Ahli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Jamaah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4427984" y="3932185"/>
            <a:ext cx="4280222" cy="2069563"/>
          </a:xfrm>
          <a:prstGeom prst="snip2SameRect">
            <a:avLst>
              <a:gd name="adj1" fmla="val 8485"/>
              <a:gd name="adj2" fmla="val 9546"/>
            </a:avLst>
          </a:prstGeom>
          <a:solidFill>
            <a:schemeClr val="tx2">
              <a:lumMod val="60000"/>
              <a:lumOff val="40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Pembelajaran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ilmu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guru-guru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mursid</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menyampaikan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ilmu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secara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terbuka</a:t>
            </a:r>
            <a:endParaRPr lang="ms-MY"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7" name="Curved Left Arrow 6"/>
          <p:cNvSpPr/>
          <p:nvPr/>
        </p:nvSpPr>
        <p:spPr>
          <a:xfrm>
            <a:off x="8153624" y="3068960"/>
            <a:ext cx="688330" cy="1195157"/>
          </a:xfrm>
          <a:prstGeom prst="curved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140106" y="44624"/>
            <a:ext cx="868036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Ciri-ciri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pegangan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akidah</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Ahli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Sunnah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Jamaah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Freeform 8"/>
          <p:cNvSpPr/>
          <p:nvPr/>
        </p:nvSpPr>
        <p:spPr>
          <a:xfrm>
            <a:off x="1034574" y="1340768"/>
            <a:ext cx="7791855" cy="1261735"/>
          </a:xfrm>
          <a:prstGeom prst="rect">
            <a:avLst/>
          </a:prstGeom>
          <a:solidFill>
            <a:schemeClr val="accent4">
              <a:lumMod val="75000"/>
            </a:schemeClr>
          </a:solidFill>
          <a:ln w="9525" cap="flat" cmpd="sng" algn="ctr">
            <a:solidFill>
              <a:srgbClr val="660066">
                <a:shade val="95000"/>
                <a:satMod val="105000"/>
              </a:srgbClr>
            </a:solidFill>
            <a:prstDash val="solid"/>
          </a:ln>
          <a:effectLst>
            <a:outerShdw blurRad="40000" dist="23000" dir="5400000" rotWithShape="0">
              <a:srgbClr val="000000">
                <a:alpha val="35000"/>
              </a:srgbClr>
            </a:outerShdw>
          </a:effectLst>
        </p:spPr>
        <p:txBody>
          <a:bodyPr spcFirstLastPara="0" vert="horz" wrap="square" lIns="130980" tIns="130980" rIns="130980" bIns="130980" numCol="1" spcCol="1270" anchor="ctr" anchorCtr="0">
            <a:noAutofit/>
          </a:bodyPr>
          <a:lstStyle/>
          <a:p>
            <a:pPr marL="363538"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Berpegang dan menetapkan hukum-hukum Islam berdasarkan kepada sumber utama iaitu : al-Quran, as Sunnah dan Qias</a:t>
            </a:r>
            <a:endParaRPr kumimoji="0" lang="en-MY" sz="2400" b="0"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Freeform 8"/>
          <p:cNvSpPr/>
          <p:nvPr/>
        </p:nvSpPr>
        <p:spPr>
          <a:xfrm>
            <a:off x="1034574" y="2825983"/>
            <a:ext cx="7791855" cy="1261735"/>
          </a:xfrm>
          <a:prstGeom prst="rect">
            <a:avLst/>
          </a:prstGeom>
          <a:solidFill>
            <a:schemeClr val="tx2">
              <a:lumMod val="60000"/>
              <a:lumOff val="40000"/>
            </a:schemeClr>
          </a:solidFill>
          <a:ln w="9525" cap="flat" cmpd="sng" algn="ctr">
            <a:solidFill>
              <a:srgbClr val="660066">
                <a:shade val="95000"/>
                <a:satMod val="105000"/>
              </a:srgbClr>
            </a:solidFill>
            <a:prstDash val="solid"/>
          </a:ln>
          <a:effectLst>
            <a:outerShdw blurRad="40000" dist="23000" dir="5400000" rotWithShape="0">
              <a:srgbClr val="000000">
                <a:alpha val="35000"/>
              </a:srgbClr>
            </a:outerShdw>
          </a:effectLst>
        </p:spPr>
        <p:txBody>
          <a:bodyPr spcFirstLastPara="0" vert="horz" wrap="square" lIns="130980" tIns="130980" rIns="130980" bIns="130980" numCol="1" spcCol="1270" anchor="ctr" anchorCtr="0">
            <a:noAutofit/>
          </a:bodyPr>
          <a:lstStyle/>
          <a:p>
            <a:pPr marL="363538"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Berpegang kepada ajaran Islam yang meliputi iman, Islam dan ihsan : akidah, syariat dan akhlak.</a:t>
            </a:r>
            <a:endParaRPr kumimoji="0" lang="en-MY" sz="2400" b="0"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Freeform 8"/>
          <p:cNvSpPr/>
          <p:nvPr/>
        </p:nvSpPr>
        <p:spPr>
          <a:xfrm>
            <a:off x="1034574" y="4255497"/>
            <a:ext cx="7791855" cy="2341855"/>
          </a:xfrm>
          <a:prstGeom prst="rect">
            <a:avLst/>
          </a:prstGeom>
          <a:solidFill>
            <a:schemeClr val="accent4">
              <a:lumMod val="75000"/>
            </a:schemeClr>
          </a:solidFill>
          <a:ln w="9525" cap="flat" cmpd="sng" algn="ctr">
            <a:solidFill>
              <a:srgbClr val="660066">
                <a:shade val="95000"/>
                <a:satMod val="105000"/>
              </a:srgbClr>
            </a:solidFill>
            <a:prstDash val="solid"/>
          </a:ln>
          <a:effectLst>
            <a:outerShdw blurRad="40000" dist="23000" dir="5400000" rotWithShape="0">
              <a:srgbClr val="000000">
                <a:alpha val="35000"/>
              </a:srgbClr>
            </a:outerShdw>
          </a:effectLst>
        </p:spPr>
        <p:txBody>
          <a:bodyPr spcFirstLastPara="0" vert="horz" wrap="square" lIns="130980" tIns="130980" rIns="130980" bIns="130980" numCol="1" spcCol="1270" anchor="ctr" anchorCtr="0">
            <a:noAutofit/>
          </a:bodyPr>
          <a:lstStyle/>
          <a:p>
            <a:pPr marL="363538" lvl="0"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Berpegang kepada al Quran yang dihimpunkan oleh para sahabat terutama sekali yang dikenali sebagai mushaf Uthmani. </a:t>
            </a:r>
          </a:p>
          <a:p>
            <a:pPr marL="363538" lvl="0"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Serta berpegang kepada as Sunnah yang dihimpunkan oleh iman-iman besar hadith. </a:t>
            </a:r>
            <a:endParaRPr kumimoji="0" lang="en-MY" sz="2400" b="0"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7" name="Pentagon 6"/>
          <p:cNvSpPr/>
          <p:nvPr/>
        </p:nvSpPr>
        <p:spPr>
          <a:xfrm>
            <a:off x="683568" y="1358771"/>
            <a:ext cx="768152" cy="1134125"/>
          </a:xfrm>
          <a:prstGeom prst="homePlate">
            <a:avLst/>
          </a:prstGeom>
          <a:solidFill>
            <a:schemeClr val="accent3">
              <a:lumMod val="75000"/>
            </a:schemeClr>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1</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8" name="Pentagon 7"/>
          <p:cNvSpPr/>
          <p:nvPr/>
        </p:nvSpPr>
        <p:spPr>
          <a:xfrm>
            <a:off x="683568" y="2969255"/>
            <a:ext cx="778074" cy="891793"/>
          </a:xfrm>
          <a:prstGeom prst="homePlate">
            <a:avLst/>
          </a:prstGeom>
          <a:solidFill>
            <a:srgbClr val="00B0F0"/>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2</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9" name="Pentagon 8"/>
          <p:cNvSpPr/>
          <p:nvPr/>
        </p:nvSpPr>
        <p:spPr>
          <a:xfrm>
            <a:off x="673646" y="4368359"/>
            <a:ext cx="778074" cy="1148873"/>
          </a:xfrm>
          <a:prstGeom prst="homePlate">
            <a:avLst/>
          </a:prstGeom>
          <a:solidFill>
            <a:schemeClr val="accent3">
              <a:lumMod val="75000"/>
            </a:schemeClr>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3</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140106" y="44624"/>
            <a:ext cx="868036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Ciri-ciri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pegangan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akidah</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Ahli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Sunnah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Jamaah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Freeform 8"/>
          <p:cNvSpPr/>
          <p:nvPr/>
        </p:nvSpPr>
        <p:spPr>
          <a:xfrm>
            <a:off x="1034574" y="1340768"/>
            <a:ext cx="7791855" cy="1261735"/>
          </a:xfrm>
          <a:prstGeom prst="rect">
            <a:avLst/>
          </a:prstGeom>
          <a:solidFill>
            <a:schemeClr val="tx2">
              <a:lumMod val="60000"/>
              <a:lumOff val="40000"/>
            </a:schemeClr>
          </a:solidFill>
          <a:ln w="9525" cap="flat" cmpd="sng" algn="ctr">
            <a:solidFill>
              <a:srgbClr val="660066">
                <a:shade val="95000"/>
                <a:satMod val="105000"/>
              </a:srgbClr>
            </a:solidFill>
            <a:prstDash val="solid"/>
          </a:ln>
          <a:effectLst>
            <a:outerShdw blurRad="40000" dist="23000" dir="5400000" rotWithShape="0">
              <a:srgbClr val="000000">
                <a:alpha val="35000"/>
              </a:srgbClr>
            </a:outerShdw>
          </a:effectLst>
        </p:spPr>
        <p:txBody>
          <a:bodyPr spcFirstLastPara="0" vert="horz" wrap="square" lIns="130980" tIns="130980" rIns="130980" bIns="130980" numCol="1" spcCol="1270" anchor="ctr" anchorCtr="0">
            <a:noAutofit/>
          </a:bodyPr>
          <a:lstStyle/>
          <a:p>
            <a:pPr marL="363538"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Beriman bahawa para sahabat Rasulullah SAW adalah bersikap benar dan adil.</a:t>
            </a:r>
            <a:endParaRPr kumimoji="0" lang="en-MY" sz="2400" b="0"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Freeform 8"/>
          <p:cNvSpPr/>
          <p:nvPr/>
        </p:nvSpPr>
        <p:spPr>
          <a:xfrm>
            <a:off x="1034574" y="2825983"/>
            <a:ext cx="7791855" cy="1261735"/>
          </a:xfrm>
          <a:prstGeom prst="rect">
            <a:avLst/>
          </a:prstGeom>
          <a:solidFill>
            <a:schemeClr val="accent4">
              <a:lumMod val="75000"/>
            </a:schemeClr>
          </a:solidFill>
          <a:ln w="9525" cap="flat" cmpd="sng" algn="ctr">
            <a:solidFill>
              <a:srgbClr val="660066">
                <a:shade val="95000"/>
                <a:satMod val="105000"/>
              </a:srgbClr>
            </a:solidFill>
            <a:prstDash val="solid"/>
          </a:ln>
          <a:effectLst>
            <a:outerShdw blurRad="40000" dist="23000" dir="5400000" rotWithShape="0">
              <a:srgbClr val="000000">
                <a:alpha val="35000"/>
              </a:srgbClr>
            </a:outerShdw>
          </a:effectLst>
        </p:spPr>
        <p:txBody>
          <a:bodyPr spcFirstLastPara="0" vert="horz" wrap="square" lIns="130980" tIns="130980" rIns="130980" bIns="130980" numCol="1" spcCol="1270" anchor="ctr" anchorCtr="0">
            <a:noAutofit/>
          </a:bodyPr>
          <a:lstStyle/>
          <a:p>
            <a:pPr marL="363538"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Beriman kepada perkara-perkara yang ghaib, yang sabit melalui dalil al Quran dan As Sunnah.</a:t>
            </a:r>
            <a:endParaRPr kumimoji="0" lang="en-MY" sz="2400" b="0"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Pentagon 5"/>
          <p:cNvSpPr/>
          <p:nvPr/>
        </p:nvSpPr>
        <p:spPr>
          <a:xfrm>
            <a:off x="683568" y="1358771"/>
            <a:ext cx="768152" cy="1134125"/>
          </a:xfrm>
          <a:prstGeom prst="homePlate">
            <a:avLst/>
          </a:prstGeom>
          <a:solidFill>
            <a:schemeClr val="accent3">
              <a:lumMod val="75000"/>
            </a:schemeClr>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4</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7" name="Pentagon 6"/>
          <p:cNvSpPr/>
          <p:nvPr/>
        </p:nvSpPr>
        <p:spPr>
          <a:xfrm>
            <a:off x="683568" y="2969255"/>
            <a:ext cx="778074" cy="891793"/>
          </a:xfrm>
          <a:prstGeom prst="homePlate">
            <a:avLst/>
          </a:prstGeom>
          <a:solidFill>
            <a:srgbClr val="00B0F0"/>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5</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8" name="Rectangle 7"/>
          <p:cNvSpPr/>
          <p:nvPr/>
        </p:nvSpPr>
        <p:spPr>
          <a:xfrm>
            <a:off x="3635896" y="3946186"/>
            <a:ext cx="4968552" cy="1027793"/>
          </a:xfrm>
          <a:prstGeom prst="rect">
            <a:avLst/>
          </a:prstGeom>
          <a:solidFill>
            <a:schemeClr val="accent6">
              <a:lumMod val="75000"/>
            </a:schemeClr>
          </a:solidFill>
          <a:ln w="9525" cap="flat" cmpd="sng" algn="ctr">
            <a:solidFill>
              <a:schemeClr val="bg1"/>
            </a:solidFill>
            <a:prstDash val="solid"/>
          </a:ln>
          <a:effectLst>
            <a:outerShdw blurRad="40000" dist="23000" dir="5400000" rotWithShape="0">
              <a:srgbClr val="000000">
                <a:alpha val="35000"/>
              </a:srgbClr>
            </a:outerShdw>
          </a:effectLst>
        </p:spPr>
        <p:txBody>
          <a:bodyPr spcFirstLastPara="0" vert="horz" wrap="square" lIns="147322" tIns="147322" rIns="147322" bIns="147322" numCol="1" spcCol="1270" anchor="ctr" anchorCtr="0">
            <a:noAutofit/>
          </a:bodyPr>
          <a:lstStyle/>
          <a:p>
            <a:pPr lvl="0" algn="ctr" defTabSz="1155700">
              <a:lnSpc>
                <a:spcPct val="90000"/>
              </a:lnSpc>
              <a:spcBef>
                <a:spcPct val="0"/>
              </a:spcBef>
              <a:spcAft>
                <a:spcPct val="35000"/>
              </a:spcAft>
            </a:pPr>
            <a:r>
              <a:rPr lang="sv-SE" sz="24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Seperti: Nikmat dan azab kubur,      syurga dan neraka</a:t>
            </a:r>
            <a:endParaRPr kumimoji="0" lang="en-MY" sz="2400" b="1" i="0" u="none" strike="noStrike" kern="1200" cap="none" spc="0" normalizeH="0" baseline="0" noProof="0" dirty="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9" name="Freeform 8"/>
          <p:cNvSpPr/>
          <p:nvPr/>
        </p:nvSpPr>
        <p:spPr>
          <a:xfrm>
            <a:off x="1100952" y="5085184"/>
            <a:ext cx="7791855" cy="1261735"/>
          </a:xfrm>
          <a:prstGeom prst="rect">
            <a:avLst/>
          </a:prstGeom>
          <a:solidFill>
            <a:schemeClr val="tx2">
              <a:lumMod val="60000"/>
              <a:lumOff val="40000"/>
            </a:schemeClr>
          </a:solidFill>
          <a:ln w="9525" cap="flat" cmpd="sng" algn="ctr">
            <a:solidFill>
              <a:srgbClr val="660066">
                <a:shade val="95000"/>
                <a:satMod val="105000"/>
              </a:srgbClr>
            </a:solidFill>
            <a:prstDash val="solid"/>
          </a:ln>
          <a:effectLst>
            <a:outerShdw blurRad="40000" dist="23000" dir="5400000" rotWithShape="0">
              <a:srgbClr val="000000">
                <a:alpha val="35000"/>
              </a:srgbClr>
            </a:outerShdw>
          </a:effectLst>
        </p:spPr>
        <p:txBody>
          <a:bodyPr spcFirstLastPara="0" vert="horz" wrap="square" lIns="130980" tIns="130980" rIns="130980" bIns="130980" numCol="1" spcCol="1270" anchor="ctr" anchorCtr="0">
            <a:noAutofit/>
          </a:bodyPr>
          <a:lstStyle/>
          <a:p>
            <a:pPr marL="363538"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Kesempurnaan dalam kepercayaan dan amalan, tidak ekstrim.</a:t>
            </a:r>
            <a:endParaRPr kumimoji="0" lang="en-MY" sz="2400" b="0"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10" name="Pentagon 9"/>
          <p:cNvSpPr/>
          <p:nvPr/>
        </p:nvSpPr>
        <p:spPr>
          <a:xfrm>
            <a:off x="749946" y="5103187"/>
            <a:ext cx="768152" cy="1134125"/>
          </a:xfrm>
          <a:prstGeom prst="homePlate">
            <a:avLst/>
          </a:prstGeom>
          <a:solidFill>
            <a:schemeClr val="accent3">
              <a:lumMod val="75000"/>
            </a:schemeClr>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6</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637435" y="3126205"/>
            <a:ext cx="7678981" cy="3399139"/>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endParaRPr lang="en-MY" sz="2800" b="1" noProof="0" dirty="0" smtClean="0">
              <a:ln w="317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a:endParaRPr>
          </a:p>
          <a:p>
            <a:pPr lvl="0" algn="ctr" defTabSz="533400">
              <a:lnSpc>
                <a:spcPct val="90000"/>
              </a:lnSpc>
              <a:spcBef>
                <a:spcPct val="0"/>
              </a:spcBef>
              <a:spcAft>
                <a:spcPct val="35000"/>
              </a:spcAft>
            </a:pPr>
            <a:endParaRPr kumimoji="0" lang="en-MY" sz="2800" b="1" i="0" u="none" strike="noStrike" kern="1200" cap="none" spc="0" normalizeH="0" baseline="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a:p>
            <a:pPr lvl="0" algn="ctr" defTabSz="533400">
              <a:lnSpc>
                <a:spcPct val="90000"/>
              </a:lnSpc>
              <a:spcBef>
                <a:spcPct val="0"/>
              </a:spcBef>
              <a:spcAft>
                <a:spcPct val="35000"/>
              </a:spcAft>
            </a:pPr>
            <a:r>
              <a:rPr kumimoji="0" lang="en-MY" sz="2800" b="1" i="0" u="none" strike="noStrike" kern="1200" cap="none" spc="0" normalizeH="0" baseline="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Hendaklah</a:t>
            </a:r>
            <a:r>
              <a:rPr kumimoji="0" lang="en-MY" sz="2800" b="1" i="0" u="none" strike="noStrike" kern="1200" cap="none" spc="0" normalizeH="0" baseline="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baseline="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bersatu</a:t>
            </a:r>
            <a:r>
              <a:rPr kumimoji="0" lang="en-MY" sz="2800" b="1" i="0" u="none" strike="noStrike" kern="1200" cap="none" spc="0" normalizeH="0" baseline="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baseline="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padu</a:t>
            </a:r>
            <a:r>
              <a:rPr kumimoji="0" lang="en-MY" sz="2800" b="1" i="0" u="none" strike="noStrike" kern="1200" cap="none" spc="0" normalizeH="0" baseline="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p>
          <a:p>
            <a:pPr lvl="0" algn="ctr" defTabSz="533400">
              <a:lnSpc>
                <a:spcPct val="90000"/>
              </a:lnSpc>
              <a:spcBef>
                <a:spcPct val="0"/>
              </a:spcBef>
              <a:spcAft>
                <a:spcPct val="35000"/>
              </a:spcAft>
            </a:pPr>
            <a:r>
              <a:rPr kumimoji="0" lang="en-MY" sz="2800" b="1" i="0" u="none" strike="noStrike" kern="1200" cap="none" spc="0" normalizeH="0" baseline="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tidak</a:t>
            </a:r>
            <a:r>
              <a:rPr kumimoji="0" lang="en-MY" sz="2800" b="1" i="0" u="none" strike="noStrike" kern="1200" cap="none" spc="0" normalizeH="0" baseline="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baseline="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terpengaruh</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dengan</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pegangan</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yang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menyeleweng</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p>
          <a:p>
            <a:pPr lvl="0" algn="ctr" defTabSz="533400">
              <a:lnSpc>
                <a:spcPct val="90000"/>
              </a:lnSpc>
              <a:spcBef>
                <a:spcPct val="0"/>
              </a:spcBef>
              <a:spcAft>
                <a:spcPct val="35000"/>
              </a:spcAft>
            </a:pP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yang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boleh</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menyebabkan</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berlakunya</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perpecahan</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dan</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berpuak-puak</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akibat</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pegangan</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dan</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fahaman</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a:t>
            </a:r>
            <a:endPar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a:p>
            <a:pPr lvl="0" algn="ctr" defTabSz="533400">
              <a:lnSpc>
                <a:spcPct val="90000"/>
              </a:lnSpc>
              <a:spcBef>
                <a:spcPct val="0"/>
              </a:spcBef>
              <a:spcAft>
                <a:spcPct val="35000"/>
              </a:spcAft>
            </a:pPr>
            <a:endParaRPr lang="en-MY" sz="2800" b="1"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endParaRPr>
          </a:p>
          <a:p>
            <a:pPr lvl="0" algn="ctr" defTabSz="533400">
              <a:lnSpc>
                <a:spcPct val="90000"/>
              </a:lnSpc>
              <a:spcBef>
                <a:spcPct val="0"/>
              </a:spcBef>
              <a:spcAft>
                <a:spcPct val="35000"/>
              </a:spcAft>
            </a:pPr>
            <a:endParaRPr kumimoji="0" lang="en-MY" sz="28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4" name="Curved Left Arrow 3"/>
          <p:cNvSpPr/>
          <p:nvPr/>
        </p:nvSpPr>
        <p:spPr>
          <a:xfrm rot="21116885">
            <a:off x="7300802" y="2444897"/>
            <a:ext cx="851371" cy="1209782"/>
          </a:xfrm>
          <a:prstGeom prst="curvedLeftArrow">
            <a:avLst/>
          </a:prstGeom>
          <a:solidFill>
            <a:sysClr val="window" lastClr="FFFFFF"/>
          </a:solidFill>
          <a:ln w="25400" cap="flat" cmpd="sng" algn="ctr">
            <a:noFill/>
            <a:prstDash val="solid"/>
          </a:ln>
          <a:effectLst>
            <a:glow rad="101600">
              <a:sysClr val="windowText" lastClr="000000">
                <a:alpha val="60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 name="Rectangle 4"/>
          <p:cNvSpPr/>
          <p:nvPr/>
        </p:nvSpPr>
        <p:spPr>
          <a:xfrm>
            <a:off x="1552467" y="1288762"/>
            <a:ext cx="5899853" cy="1687226"/>
          </a:xfrm>
          <a:prstGeom prst="rect">
            <a:avLst/>
          </a:pr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algn="ctr" defTabSz="533400">
              <a:lnSpc>
                <a:spcPct val="90000"/>
              </a:lnSpc>
              <a:spcBef>
                <a:spcPct val="0"/>
              </a:spcBef>
              <a:spcAft>
                <a:spcPct val="35000"/>
              </a:spcAft>
            </a:pPr>
            <a:r>
              <a:rPr lang="en-MY" sz="24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Kita </a:t>
            </a:r>
            <a:r>
              <a:rPr lang="en-MY" sz="24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hendaklah</a:t>
            </a:r>
            <a:r>
              <a:rPr lang="en-MY" sz="24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berpegang</a:t>
            </a:r>
            <a:r>
              <a:rPr lang="en-MY" sz="24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MY" sz="24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fahaman</a:t>
            </a:r>
            <a:r>
              <a:rPr lang="en-MY" sz="24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pegangan</a:t>
            </a:r>
            <a:r>
              <a:rPr lang="en-MY" sz="24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defTabSz="533400">
              <a:lnSpc>
                <a:spcPct val="90000"/>
              </a:lnSpc>
              <a:spcBef>
                <a:spcPct val="0"/>
              </a:spcBef>
              <a:spcAft>
                <a:spcPct val="35000"/>
              </a:spcAft>
            </a:pPr>
            <a:r>
              <a:rPr lang="en-MY" sz="2400" dirty="0" smtClean="0">
                <a:ln w="317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rPr>
              <a:t>AHLI SUNNAH WAL JAMAAH</a:t>
            </a:r>
            <a:endParaRPr kumimoji="0" lang="en-MY" sz="2400" b="0"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Rectangle 5"/>
          <p:cNvSpPr/>
          <p:nvPr/>
        </p:nvSpPr>
        <p:spPr>
          <a:xfrm>
            <a:off x="1619672" y="356582"/>
            <a:ext cx="5760640" cy="535531"/>
          </a:xfrm>
          <a:prstGeom prst="rect">
            <a:avLst/>
          </a:prstGeom>
        </p:spPr>
        <p:txBody>
          <a:bodyPr wrap="square">
            <a:spAutoFit/>
          </a:bodyPr>
          <a:lstStyle/>
          <a:p>
            <a:pPr lvl="0" algn="ctr" defTabSz="533400">
              <a:lnSpc>
                <a:spcPct val="90000"/>
              </a:lnSpc>
              <a:spcBef>
                <a:spcPct val="0"/>
              </a:spcBef>
              <a:spcAft>
                <a:spcPct val="35000"/>
              </a:spcAft>
            </a:pPr>
            <a:r>
              <a:rPr lang="en-MY" sz="3200" dirty="0" smtClean="0">
                <a:ln w="317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rPr>
              <a:t>PERINGATAN…!</a:t>
            </a:r>
            <a:endParaRPr lang="en-MY" sz="3200" dirty="0">
              <a:ln w="317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76200" y="3866272"/>
            <a:ext cx="8991600" cy="2677656"/>
          </a:xfrm>
          <a:prstGeom prst="rect">
            <a:avLst/>
          </a:prstGeom>
          <a:solidFill>
            <a:srgbClr val="00B0F0">
              <a:alpha val="43000"/>
            </a:srgbClr>
          </a:solidFill>
        </p:spPr>
        <p:txBody>
          <a:bodyPr wrap="square">
            <a:spAutoFit/>
          </a:bodyPr>
          <a:lstStyle/>
          <a:p>
            <a:pPr algn="ct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bahawa sesungguhnya inilah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jalanKu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(Agama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betul lurus, maka hendaklah kamu menurutnya; dan janganlah kamu menurut menurut jalan-jalan (yang lain dari Islam), kerana jalan-jalan (yang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lain) itu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mencerai-beraikan kamu dari jalan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 itulah,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perintahkan kamu, supaya kamu bertaqwa.</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937789" y="98048"/>
            <a:ext cx="7214246"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An’am</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153:</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309163" y="1268760"/>
            <a:ext cx="8352928" cy="2308324"/>
          </a:xfrm>
          <a:prstGeom prst="rect">
            <a:avLst/>
          </a:prstGeom>
          <a:solidFill>
            <a:schemeClr val="bg1">
              <a:alpha val="61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 هَـذَا صِرَاطِي مُسْتَقِيمًا فَاتَّبِعُوهُ وَلاَ تَتَّبِعُواْ السُّبُلَ فَتَفَرَّقَ بِكُمْ عَن سَبِيلِهِ ذَلِكُمْ وَصَّاكُم بِهِ لَعَلَّكُمْ تَتَّقُونَ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AutoShape 9"/>
          <p:cNvSpPr>
            <a:spLocks noChangeArrowheads="1"/>
          </p:cNvSpPr>
          <p:nvPr/>
        </p:nvSpPr>
        <p:spPr bwMode="auto">
          <a:xfrm>
            <a:off x="272032"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346448" y="1556792"/>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9939106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0" y="1772816"/>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92967"/>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775383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914400" y="251937"/>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10968"/>
            <a:ext cx="9144000" cy="1862048"/>
          </a:xfrm>
          <a:prstGeom prst="rect">
            <a:avLst/>
          </a:prstGeom>
          <a:solidFill>
            <a:schemeClr val="bg2">
              <a:lumMod val="50000"/>
              <a:alpha val="44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553833"/>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285720" y="260648"/>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00808"/>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64799"/>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728610" y="116632"/>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72816"/>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أَلِهِ وَصَحْبِه.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420269"/>
            <a:ext cx="9144000" cy="1384995"/>
          </a:xfrm>
          <a:prstGeom prst="rect">
            <a:avLst/>
          </a:prstGeom>
          <a:solidFill>
            <a:srgbClr val="00B0F0">
              <a:alpha val="35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1600200" y="260648"/>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303548"/>
            <a:ext cx="9144000" cy="1292662"/>
          </a:xfrm>
          <a:prstGeom prst="rect">
            <a:avLst/>
          </a:prstGeom>
          <a:solidFill>
            <a:srgbClr val="00B0F0">
              <a:alpha val="39000"/>
            </a:srgbClr>
          </a:solidFill>
          <a:ln w="57150">
            <a:noFill/>
          </a:ln>
        </p:spPr>
        <p:txBody>
          <a:bodyPr wrap="square">
            <a:spAutoFit/>
          </a:bodyPr>
          <a:lstStyle/>
          <a:p>
            <a:pPr algn="ctr">
              <a:defRPr/>
            </a:pP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patuhilah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dirahmati</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oleh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2132856"/>
            <a:ext cx="9144000" cy="923330"/>
          </a:xfrm>
          <a:prstGeom prst="rect">
            <a:avLst/>
          </a:prstGeom>
          <a:solidFill>
            <a:schemeClr val="accent6">
              <a:lumMod val="75000"/>
              <a:alpha val="24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وأَطِيعُوهُ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تُرْحَمُون.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1115615" y="44624"/>
            <a:ext cx="6787901" cy="1015663"/>
          </a:xfrm>
          <a:prstGeom prst="rect">
            <a:avLst/>
          </a:prstGeom>
        </p:spPr>
        <p:txBody>
          <a:bodyPr wrap="square">
            <a:spAutoFit/>
          </a:bodyPr>
          <a:lstStyle/>
          <a:p>
            <a:pPr lvl="0" algn="ct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Bencana</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sebagai</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ujian</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tahap</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keimanan</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kepada</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Allah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Taala</a:t>
            </a:r>
            <a:endParaRPr lang="en-US" sz="3000" b="1"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3"/>
          <p:cNvSpPr/>
          <p:nvPr/>
        </p:nvSpPr>
        <p:spPr>
          <a:xfrm>
            <a:off x="854042" y="1914767"/>
            <a:ext cx="3322740" cy="186308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rgbClr val="FF66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8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Negara </a:t>
            </a: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kita</a:t>
            </a:r>
            <a:r>
              <a:rPr lang="en-US" sz="28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sering</a:t>
            </a:r>
            <a:r>
              <a:rPr lang="en-US" sz="28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dilanda</a:t>
            </a:r>
            <a:r>
              <a:rPr lang="en-US" sz="28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bencana</a:t>
            </a:r>
            <a:r>
              <a:rPr lang="en-US" sz="28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dan</a:t>
            </a:r>
            <a:r>
              <a:rPr lang="en-US" sz="28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8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kesulitan</a:t>
            </a:r>
            <a:endParaRPr kumimoji="0" lang="en-MY" sz="2800" b="1"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5" name="Freeform 4"/>
          <p:cNvSpPr/>
          <p:nvPr/>
        </p:nvSpPr>
        <p:spPr>
          <a:xfrm>
            <a:off x="5131978" y="2976574"/>
            <a:ext cx="3322740" cy="186308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rgbClr val="0070C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Banjir, jerebu dan kemarau panjang</a:t>
            </a:r>
            <a:endParaRPr kumimoji="0" lang="en-MY" sz="2400" b="0"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Right Arrow 5"/>
          <p:cNvSpPr/>
          <p:nvPr/>
        </p:nvSpPr>
        <p:spPr>
          <a:xfrm>
            <a:off x="4150324" y="2976574"/>
            <a:ext cx="1008112" cy="963669"/>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76200" y="3796585"/>
            <a:ext cx="8991600" cy="2800767"/>
          </a:xfrm>
          <a:prstGeom prst="rect">
            <a:avLst/>
          </a:prstGeom>
          <a:solidFill>
            <a:srgbClr val="00B0F0">
              <a:alpha val="43000"/>
            </a:srgbClr>
          </a:solidFill>
        </p:spPr>
        <p:txBody>
          <a:bodyPr wrap="square">
            <a:spAutoFit/>
          </a:bodyPr>
          <a:lstStyle/>
          <a:p>
            <a:pPr algn="ct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 sesungguhnya! Kami akan menguji kamu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 </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sedikit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ketakutan , kelaparan</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kekurangan </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 harta benda dan jiwa serta hasil tanaman. dan berilah khabar gembira kepada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yang sabar.</a:t>
            </a:r>
            <a:endPar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 orang-orang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 mereka ditimpa oleh sesuatu kesusahan, mereka berkata: "Sesungguhnya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 </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 kepunyaan Allah dan kepada Allah jualah Kami kembali</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937789" y="124177"/>
            <a:ext cx="7214246"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Baqarah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155-156:</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467544" y="1312887"/>
            <a:ext cx="8352928" cy="2123658"/>
          </a:xfrm>
          <a:prstGeom prst="rect">
            <a:avLst/>
          </a:prstGeom>
          <a:solidFill>
            <a:schemeClr val="bg1">
              <a:alpha val="61000"/>
            </a:schemeClr>
          </a:solidFill>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وَلَنَبْلُوَنَّكُمْ بِشَيْءٍ مِّنَ الْخَوفْ وَالْجُوعِ وَنَقْصٍ مِّنَ الأَمَوَالِ وَالأنفُسِ وَالثَّمَرَاتِ وَبَشِّرِ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الصَّابِرِينَ.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الَّذِينَ إِذَا أَصَابَتْهُم مُّصِيبَةٌ قَالُواْ إِنَّا لِلّهِ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وَإِنَّا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إِلَيْهِ رَاجِعونَ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4355977" y="2003321"/>
            <a:ext cx="4104456" cy="1857727"/>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244600" fontAlgn="auto">
              <a:lnSpc>
                <a:spcPct val="90000"/>
              </a:lnSpc>
              <a:spcAft>
                <a:spcPct val="35000"/>
              </a:spcAft>
              <a:defRPr/>
            </a:pPr>
            <a:r>
              <a:rPr lang="sv-SE" sz="24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Bersama menghulurkan bantuan yang termampu kita lakukan</a:t>
            </a:r>
            <a:endParaRPr lang="sv-SE" sz="2400" dirty="0" smtClean="0">
              <a:ln w="3175" cmpd="sng">
                <a:solidFill>
                  <a:schemeClr val="tx1"/>
                </a:solidFill>
                <a:prstDash val="solid"/>
              </a:ln>
              <a:solidFill>
                <a:srgbClr val="FFFF00"/>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4" name="Rectangle 3"/>
          <p:cNvSpPr/>
          <p:nvPr/>
        </p:nvSpPr>
        <p:spPr>
          <a:xfrm>
            <a:off x="1187624" y="4293096"/>
            <a:ext cx="7056784" cy="1368152"/>
          </a:xfrm>
          <a:prstGeom prst="rect">
            <a:avLst/>
          </a:prstGeom>
          <a:solidFill>
            <a:schemeClr val="accent3">
              <a:lumMod val="75000"/>
            </a:schemeClr>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Semoga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Allah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Taala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akan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menilai</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setiap</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amalan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bantuan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kita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lakukan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endParaRPr lang="en-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Pentagon 4"/>
          <p:cNvSpPr/>
          <p:nvPr/>
        </p:nvSpPr>
        <p:spPr>
          <a:xfrm>
            <a:off x="467544" y="1299727"/>
            <a:ext cx="4104456" cy="2201281"/>
          </a:xfrm>
          <a:prstGeom prst="homePlate">
            <a:avLst/>
          </a:prstGeom>
          <a:solidFill>
            <a:srgbClr val="00B0F0"/>
          </a:solidFill>
          <a:ln w="25400" cap="flat" cmpd="sng" algn="ctr">
            <a:solidFill>
              <a:sysClr val="window" lastClr="FFFFFF"/>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3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Memohon kepada Allah Taala, agar bencana dan derita yang di alami, akan segera pulih</a:t>
            </a:r>
            <a:endParaRPr lang="en-MY" sz="23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6" name="Rectangle 5"/>
          <p:cNvSpPr/>
          <p:nvPr/>
        </p:nvSpPr>
        <p:spPr>
          <a:xfrm>
            <a:off x="971600" y="44624"/>
            <a:ext cx="7214246"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Bersatu</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demi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membantu</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mangsa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bencana</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71400"/>
            <a:ext cx="9242426"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067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36720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666696" y="267613"/>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51789"/>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شَرِيكَ 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37112"/>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89653"/>
            <a:ext cx="9144000" cy="4585871"/>
          </a:xfrm>
          <a:prstGeom prst="rect">
            <a:avLst/>
          </a:prstGeom>
          <a:no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a:solidFill>
                  <a:prstClr val="black"/>
                </a:solidFill>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2703015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5" name="Rectangle 4"/>
          <p:cNvSpPr/>
          <p:nvPr/>
        </p:nvSpPr>
        <p:spPr>
          <a:xfrm>
            <a:off x="179512" y="1750164"/>
            <a:ext cx="8784976" cy="2123658"/>
          </a:xfrm>
          <a:prstGeom prst="rect">
            <a:avLst/>
          </a:prstGeom>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35496" y="4077072"/>
            <a:ext cx="8991600" cy="2677656"/>
          </a:xfrm>
          <a:prstGeom prst="rect">
            <a:avLst/>
          </a:prstGeom>
          <a:solidFill>
            <a:srgbClr val="00B0F0">
              <a:alpha val="43000"/>
            </a:srgb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224144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26843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629364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375603"/>
            <a:ext cx="8572527" cy="4093428"/>
          </a:xfrm>
          <a:prstGeom prst="rect">
            <a:avLst/>
          </a:prstGeom>
          <a:noFill/>
          <a:ln w="9525">
            <a:noFill/>
            <a:miter lim="800000"/>
            <a:headEnd/>
            <a:tailEnd/>
          </a:ln>
          <a:effectLst>
            <a:prstShdw prst="shdw17" dist="17961" dir="2700000">
              <a:schemeClr val="bg2"/>
            </a:prstShdw>
          </a:effectLst>
        </p:spPr>
        <p:txBody>
          <a:bodyPr wrap="square">
            <a:spAutoFit/>
          </a:bodyPr>
          <a:lstStyle/>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ampunilah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kesalahan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ibubapa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yang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kasihi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masukkanlah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orang-orang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dikurniakan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barakah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hingga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kurniakanlah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taufik</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hidayah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ahli</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keliuarga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seluruhnya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agar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sentiasa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6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BERPEGANG TEGUH DENGAN </a:t>
            </a:r>
          </a:p>
          <a:p>
            <a:pPr algn="ctr"/>
            <a:r>
              <a:rPr lang="en-US" sz="26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AKIDAH AHLI SUNNAH WAL JAMAAH.</a:t>
            </a:r>
            <a:endParaRPr lang="en-US" sz="2600" b="1" dirty="0" smtClean="0">
              <a:ln w="12700">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991667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232168"/>
            <a:ext cx="8572527" cy="535531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لآ 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 Yang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endPar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2784921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224980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Tree>
    <p:extLst>
      <p:ext uri="{BB962C8B-B14F-4D97-AF65-F5344CB8AC3E}">
        <p14:creationId xmlns:p14="http://schemas.microsoft.com/office/powerpoint/2010/main" val="2202834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275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827584" y="116632"/>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77845"/>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708301"/>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1295400" y="259487"/>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60848"/>
            <a:ext cx="9144000" cy="923330"/>
          </a:xfrm>
          <a:prstGeom prst="rect">
            <a:avLst/>
          </a:prstGeom>
          <a:solidFill>
            <a:schemeClr val="accent6">
              <a:lumMod val="50000"/>
              <a:alpha val="27000"/>
            </a:schemeClr>
          </a:solidFill>
        </p:spPr>
        <p:txBody>
          <a:bodyPr wrap="square">
            <a:spAutoFit/>
          </a:bodyPr>
          <a:lstStyle/>
          <a:p>
            <a:pPr algn="ctr" rtl="1"/>
            <a:r>
              <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وَأَطِيعُو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لَعَلَّكُم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تُرْحَمُونَ.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25077" y="3573016"/>
            <a:ext cx="9144000" cy="1815882"/>
          </a:xfrm>
          <a:prstGeom prst="rect">
            <a:avLst/>
          </a:prstGeom>
          <a:solidFill>
            <a:srgbClr val="00B0F0">
              <a:alpha val="43000"/>
            </a:srgbClr>
          </a:solidFill>
          <a:ln w="57150">
            <a:noFill/>
          </a:ln>
        </p:spPr>
        <p:txBody>
          <a:bodyPr wrap="square">
            <a:spAutoFit/>
          </a:bodyPr>
          <a:lstStyle/>
          <a:p>
            <a:pPr algn="ctr">
              <a:defRPr/>
            </a:pPr>
            <a:r>
              <a:rPr lang="en-US" sz="28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patuhilah</a:t>
            </a:r>
            <a:r>
              <a:rPr lang="en-US" sz="28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n-US" sz="28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8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n-US" sz="28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dirahmati</a:t>
            </a:r>
            <a:r>
              <a:rPr lang="en-US" sz="28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oleh</a:t>
            </a:r>
            <a:r>
              <a:rPr lang="en-US" sz="28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Snip Single Corner Rectangle 2"/>
          <p:cNvSpPr/>
          <p:nvPr/>
        </p:nvSpPr>
        <p:spPr>
          <a:xfrm>
            <a:off x="633870" y="1622641"/>
            <a:ext cx="4082146" cy="1980662"/>
          </a:xfrm>
          <a:prstGeom prst="snip1Rect">
            <a:avLst/>
          </a:prstGeom>
          <a:no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MY"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1772303" y="260648"/>
            <a:ext cx="5536001" cy="553998"/>
          </a:xfrm>
          <a:prstGeom prst="rect">
            <a:avLst/>
          </a:prstGeom>
        </p:spPr>
        <p:txBody>
          <a:bodyPr wrap="square">
            <a:spAutoFit/>
          </a:bodyPr>
          <a:lstStyle/>
          <a:p>
            <a:pPr algn="ctr">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Pesanan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Takwa</a:t>
            </a:r>
            <a:endParaRPr lang="en-MY"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ounded Rectangle 4"/>
          <p:cNvSpPr/>
          <p:nvPr/>
        </p:nvSpPr>
        <p:spPr>
          <a:xfrm>
            <a:off x="1043608" y="1772816"/>
            <a:ext cx="4536504" cy="1566903"/>
          </a:xfrm>
          <a:prstGeom prst="roundRect">
            <a:avLst/>
          </a:prstGeom>
          <a:solidFill>
            <a:srgbClr val="CC0099"/>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Pertingkatkan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ketakwaan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penuh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ketaatan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keikhlasan</a:t>
            </a:r>
            <a:endParaRPr lang="en-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6" name="Rounded Rectangle 5"/>
          <p:cNvSpPr/>
          <p:nvPr/>
        </p:nvSpPr>
        <p:spPr>
          <a:xfrm>
            <a:off x="3789297" y="3645024"/>
            <a:ext cx="4536504" cy="1944216"/>
          </a:xfrm>
          <a:prstGeom prst="roundRect">
            <a:avLst/>
          </a:prstGeom>
          <a:solidFill>
            <a:schemeClr val="accent6">
              <a:lumMod val="75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Semoga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menjadi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insan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dirahmati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Allah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Taala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di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dunia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akhirat</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endParaRPr lang="en-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Down Arrow 6"/>
          <p:cNvSpPr/>
          <p:nvPr/>
        </p:nvSpPr>
        <p:spPr>
          <a:xfrm>
            <a:off x="3491880" y="3140968"/>
            <a:ext cx="2088232" cy="576065"/>
          </a:xfrm>
          <a:prstGeom prst="downArrow">
            <a:avLst>
              <a:gd name="adj1" fmla="val 68222"/>
              <a:gd name="adj2" fmla="val 46667"/>
            </a:avLst>
          </a:prstGeom>
          <a:solidFill>
            <a:schemeClr val="accent3">
              <a:lumMod val="75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Freeform 6"/>
          <p:cNvSpPr/>
          <p:nvPr/>
        </p:nvSpPr>
        <p:spPr>
          <a:xfrm>
            <a:off x="755576" y="3861048"/>
            <a:ext cx="7704856" cy="172819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30980" tIns="130980" rIns="130980" bIns="130980" numCol="1" spcCol="1270" anchor="ctr" anchorCtr="0">
            <a:noAutofit/>
          </a:bodyPr>
          <a:lstStyle/>
          <a:p>
            <a:pPr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Keputusan Jawatankuasa Fatwa Majlis Kebangsaan dan Jawatankuasa Fatwa Negeri-negeri </a:t>
            </a:r>
            <a:endParaRPr kumimoji="0" lang="en-MY" sz="2400" b="0"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Freeform 7"/>
          <p:cNvSpPr/>
          <p:nvPr/>
        </p:nvSpPr>
        <p:spPr>
          <a:xfrm>
            <a:off x="1115616" y="1340768"/>
            <a:ext cx="6912768" cy="2520280"/>
          </a:xfrm>
          <a:prstGeom prst="downArrowCallout">
            <a:avLst/>
          </a:prstGeom>
          <a:gradFill rotWithShape="1">
            <a:gsLst>
              <a:gs pos="0">
                <a:srgbClr val="002060">
                  <a:tint val="50000"/>
                  <a:satMod val="300000"/>
                </a:srgbClr>
              </a:gs>
              <a:gs pos="35000">
                <a:srgbClr val="002060">
                  <a:tint val="37000"/>
                  <a:satMod val="300000"/>
                </a:srgbClr>
              </a:gs>
              <a:gs pos="100000">
                <a:srgbClr val="002060">
                  <a:tint val="15000"/>
                  <a:satMod val="350000"/>
                </a:srgbClr>
              </a:gs>
            </a:gsLst>
            <a:lin ang="16200000" scaled="1"/>
          </a:gradFill>
          <a:ln w="38100" cap="flat" cmpd="sng" algn="ctr">
            <a:solidFill>
              <a:srgbClr val="002060">
                <a:shade val="95000"/>
                <a:satMod val="105000"/>
              </a:srgbClr>
            </a:solidFill>
            <a:prstDash val="solid"/>
          </a:ln>
          <a:effectLst>
            <a:outerShdw blurRad="40000" dist="20000" dir="5400000" rotWithShape="0">
              <a:srgbClr val="000000">
                <a:alpha val="38000"/>
              </a:srgbClr>
            </a:outerShdw>
          </a:effectLst>
        </p:spPr>
        <p:txBody>
          <a:bodyPr spcFirstLastPara="0" vert="horz" wrap="square" lIns="130980" tIns="130980" rIns="130980" bIns="130980" numCol="1" spcCol="1270" anchor="ctr" anchorCtr="0">
            <a:noAutofit/>
          </a:bodyPr>
          <a:lstStyle/>
          <a:p>
            <a:pPr marL="174625"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Pegangan Rasmi umat Islam di Malaysia </a:t>
            </a:r>
            <a:endParaRPr kumimoji="0" lang="en-MY" sz="2400" b="0"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Rectangle 4"/>
          <p:cNvSpPr/>
          <p:nvPr/>
        </p:nvSpPr>
        <p:spPr>
          <a:xfrm>
            <a:off x="251520" y="282714"/>
            <a:ext cx="8604448" cy="553998"/>
          </a:xfrm>
          <a:prstGeom prst="rect">
            <a:avLst/>
          </a:prstGeom>
        </p:spPr>
        <p:txBody>
          <a:bodyPr wrap="square">
            <a:spAutoFit/>
          </a:bodyPr>
          <a:lstStyle/>
          <a:p>
            <a:pPr lvl="0" algn="ctr">
              <a:defRPr/>
            </a:pP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Akidah</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ahli</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sunnah</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Wal</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Jamaah</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Rectangle 2"/>
          <p:cNvSpPr/>
          <p:nvPr/>
        </p:nvSpPr>
        <p:spPr>
          <a:xfrm>
            <a:off x="611560" y="332656"/>
            <a:ext cx="7848872" cy="553998"/>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Istilah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ahli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wal</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Jamaah</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23528" y="1844824"/>
            <a:ext cx="2304256" cy="1109921"/>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أَهْلِ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السُّنَّةْ</a:t>
            </a:r>
            <a:endParaRPr lang="ms-MY" sz="4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Snip Same Side Corner Rectangle 4"/>
          <p:cNvSpPr/>
          <p:nvPr/>
        </p:nvSpPr>
        <p:spPr>
          <a:xfrm>
            <a:off x="3347864" y="1556792"/>
            <a:ext cx="5256584" cy="2069563"/>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mengikuti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pegangan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327756" y="3975263"/>
            <a:ext cx="2372036" cy="1109921"/>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الْجَمَاعَةْ </a:t>
            </a:r>
            <a:endParaRPr lang="ms-MY" sz="4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7" name="Snip Same Side Corner Rectangle 6"/>
          <p:cNvSpPr/>
          <p:nvPr/>
        </p:nvSpPr>
        <p:spPr>
          <a:xfrm>
            <a:off x="3347864" y="3815260"/>
            <a:ext cx="5256584" cy="1917996"/>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sahabat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terutama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sekali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khulafa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ar-Rasyidin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dididik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13093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1379</Words>
  <Application>Microsoft Office PowerPoint</Application>
  <PresentationFormat>On-screen Show (4:3)</PresentationFormat>
  <Paragraphs>139</Paragraphs>
  <Slides>38</Slides>
  <Notes>0</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Office Theme</vt:lpstr>
      <vt:lpstr>3_Office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10</cp:revision>
  <dcterms:created xsi:type="dcterms:W3CDTF">2015-01-14T03:21:44Z</dcterms:created>
  <dcterms:modified xsi:type="dcterms:W3CDTF">2015-01-22T02:38:48Z</dcterms:modified>
</cp:coreProperties>
</file>